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59" r:id="rId5"/>
    <p:sldId id="260" r:id="rId6"/>
    <p:sldId id="262" r:id="rId7"/>
    <p:sldId id="261" r:id="rId8"/>
    <p:sldId id="272" r:id="rId9"/>
    <p:sldId id="263" r:id="rId10"/>
    <p:sldId id="278" r:id="rId11"/>
    <p:sldId id="279" r:id="rId12"/>
    <p:sldId id="273" r:id="rId13"/>
    <p:sldId id="275" r:id="rId14"/>
    <p:sldId id="274" r:id="rId15"/>
    <p:sldId id="280" r:id="rId16"/>
    <p:sldId id="267" r:id="rId17"/>
    <p:sldId id="281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77;&#1083;&#1090;&#1085;&#1080;&#1093;\2019\03\&#1044;&#1080;&#1072;&#1075;&#1088;&#1072;&#1084;&#1084;&#1099;%20&#1048;&#1044;&#1053;_03-2019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0\05\&#1044;&#1080;&#1072;&#1075;&#1088;&#1072;&#1084;&#1084;&#1099;%20&#1048;&#1044;&#1053;_05-20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лиц, привлеченных к административной ответственности, предусмотренной ст. 9.4 КоАП </a:t>
            </a:r>
          </a:p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</a:t>
            </a:r>
          </a:p>
        </c:rich>
      </c:tx>
      <c:layout>
        <c:manualLayout>
          <c:xMode val="edge"/>
          <c:yMode val="edge"/>
          <c:x val="0.17695723586817985"/>
          <c:y val="2.849868766404199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7804288"/>
        <c:axId val="77805824"/>
        <c:axId val="0"/>
      </c:bar3DChart>
      <c:catAx>
        <c:axId val="7780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7805824"/>
        <c:crosses val="autoZero"/>
        <c:auto val="1"/>
        <c:lblAlgn val="ctr"/>
        <c:lblOffset val="100"/>
        <c:noMultiLvlLbl val="0"/>
      </c:catAx>
      <c:valAx>
        <c:axId val="7780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7804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количества несовершеннолетних,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пострадавших от совершения преступлений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на территории Минской области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январь -май   2016 - 2020 гг.</a:t>
            </a:r>
          </a:p>
        </c:rich>
      </c:tx>
      <c:layout>
        <c:manualLayout>
          <c:xMode val="edge"/>
          <c:yMode val="edge"/>
          <c:x val="0.28475433070866141"/>
          <c:y val="1.388875570881508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83333333333333E-2"/>
          <c:y val="0.17250597773638951"/>
          <c:w val="0.92684829396325463"/>
          <c:h val="0.7465572541137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потерпевших'!$C$2</c:f>
              <c:strCache>
                <c:ptCount val="1"/>
                <c:pt idx="0">
                  <c:v>количество несовершеннолетних, пострадавших от совершения преступлений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0148425196850394E-2"/>
                  <c:y val="-2.810304449648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844750656167979E-2"/>
                  <c:y val="-2.6122308481931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44750656168039E-2"/>
                  <c:y val="-3.7202480837436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178083989501313E-2"/>
                  <c:y val="-3.4650832580353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48425196850394E-2"/>
                  <c:y val="-3.350925396620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потерпевших'!$B$3:$B$7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'динамика потерпевших'!$C$3:$C$7</c:f>
              <c:numCache>
                <c:formatCode>General</c:formatCode>
                <c:ptCount val="5"/>
                <c:pt idx="0">
                  <c:v>635</c:v>
                </c:pt>
                <c:pt idx="1">
                  <c:v>563</c:v>
                </c:pt>
                <c:pt idx="2">
                  <c:v>567</c:v>
                </c:pt>
                <c:pt idx="3">
                  <c:v>561</c:v>
                </c:pt>
                <c:pt idx="4">
                  <c:v>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612864"/>
        <c:axId val="92631040"/>
        <c:axId val="0"/>
      </c:bar3DChart>
      <c:catAx>
        <c:axId val="926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631040"/>
        <c:crosses val="autoZero"/>
        <c:auto val="1"/>
        <c:lblAlgn val="ctr"/>
        <c:lblOffset val="100"/>
        <c:noMultiLvlLbl val="0"/>
      </c:catAx>
      <c:valAx>
        <c:axId val="92631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612864"/>
        <c:crosses val="autoZero"/>
        <c:crossBetween val="between"/>
        <c:maj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количества несовершеннолетних,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пострадавших от совершения преступлений на территории Минской области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(без учета статьи 174 УК) за январь - май 2016 - 2020 гг.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653225806451613E-2"/>
          <c:y val="0.22511124570967089"/>
          <c:w val="0.94503217339768009"/>
          <c:h val="0.71161278369615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потерпевших без 174'!$C$4</c:f>
              <c:strCache>
                <c:ptCount val="1"/>
                <c:pt idx="0">
                  <c:v>количество несовершеннолетних, пострадавших от совершения преступлений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2096774193548387E-2"/>
                  <c:y val="-3.0729837677630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204301075268818E-3"/>
                  <c:y val="-4.097311690350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645161290322578E-3"/>
                  <c:y val="-2.73154112690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5268817204306E-2"/>
                  <c:y val="-2.73154112690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40860215053764E-2"/>
                  <c:y val="-2.73154112690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потерпевших без 174'!$B$5:$B$9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'динамика потерпевших без 174'!$C$5:$C$9</c:f>
              <c:numCache>
                <c:formatCode>General</c:formatCode>
                <c:ptCount val="5"/>
                <c:pt idx="0">
                  <c:v>85</c:v>
                </c:pt>
                <c:pt idx="1">
                  <c:v>97</c:v>
                </c:pt>
                <c:pt idx="2">
                  <c:v>122</c:v>
                </c:pt>
                <c:pt idx="3">
                  <c:v>130</c:v>
                </c:pt>
                <c:pt idx="4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648192"/>
        <c:axId val="92649728"/>
        <c:axId val="0"/>
      </c:bar3DChart>
      <c:catAx>
        <c:axId val="926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649728"/>
        <c:crosses val="autoZero"/>
        <c:auto val="1"/>
        <c:lblAlgn val="ctr"/>
        <c:lblOffset val="100"/>
        <c:noMultiLvlLbl val="0"/>
      </c:catAx>
      <c:valAx>
        <c:axId val="92649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648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лиц, привлеченных к административной ответственности, предусмотренной ст. 9.4 КоАП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Республики Беларусь</a:t>
            </a:r>
          </a:p>
        </c:rich>
      </c:tx>
      <c:layout>
        <c:manualLayout>
          <c:xMode val="edge"/>
          <c:yMode val="edge"/>
          <c:x val="0.22422659667541558"/>
          <c:y val="4.1546657633455136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'9.4'!$B$3</c:f>
              <c:strCache>
                <c:ptCount val="1"/>
                <c:pt idx="0">
                  <c:v>количество лиц, привлеченных к административной ответственности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5378872759978E-2"/>
                  <c:y val="-8.1424923335549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50589357626631E-2"/>
                  <c:y val="-1.221373850033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5042096973331E-2"/>
                  <c:y val="-2.0356230833887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00336775786647E-2"/>
                  <c:y val="-2.442747700066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00336775786647E-2"/>
                  <c:y val="-1.221373850033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'9.4'!$A$4:$A$9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'9.4'!$B$4:$B$9</c:f>
              <c:numCache>
                <c:formatCode>General</c:formatCode>
                <c:ptCount val="6"/>
                <c:pt idx="0">
                  <c:v>1887</c:v>
                </c:pt>
                <c:pt idx="1">
                  <c:v>2040</c:v>
                </c:pt>
                <c:pt idx="2">
                  <c:v>1524</c:v>
                </c:pt>
                <c:pt idx="3">
                  <c:v>1417</c:v>
                </c:pt>
                <c:pt idx="4">
                  <c:v>901</c:v>
                </c:pt>
                <c:pt idx="5">
                  <c:v>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254464"/>
        <c:axId val="82264448"/>
        <c:axId val="0"/>
      </c:bar3DChart>
      <c:catAx>
        <c:axId val="822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264448"/>
        <c:crosses val="autoZero"/>
        <c:auto val="1"/>
        <c:lblAlgn val="ctr"/>
        <c:lblOffset val="100"/>
        <c:noMultiLvlLbl val="0"/>
      </c:catAx>
      <c:valAx>
        <c:axId val="82264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254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подростковой преступности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на территории Минской области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в 2016 - 2020 гг.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82997423487198E-2"/>
          <c:y val="0.16695652173913045"/>
          <c:w val="0.94857256375063204"/>
          <c:h val="0.71585803948419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преступности'!$B$3</c:f>
              <c:strCache>
                <c:ptCount val="1"/>
                <c:pt idx="0">
                  <c:v>окончено предварительное расследование преступлений, совершенных несовершеннолетними или при их соучастии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8506065120238118E-3"/>
                  <c:y val="-3.1038820352794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426240638839E-2"/>
                  <c:y val="-3.0131664753404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39228009342869E-2"/>
                  <c:y val="-2.9859180645897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961617183173203E-3"/>
                  <c:y val="-2.578264673437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93828409063546E-2"/>
                  <c:y val="-2.191791243485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преступности'!$A$4:$A$8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'динамика преступности'!$B$4:$B$8</c:f>
              <c:numCache>
                <c:formatCode>General</c:formatCode>
                <c:ptCount val="5"/>
                <c:pt idx="0">
                  <c:v>141</c:v>
                </c:pt>
                <c:pt idx="1">
                  <c:v>132</c:v>
                </c:pt>
                <c:pt idx="2">
                  <c:v>95</c:v>
                </c:pt>
                <c:pt idx="3">
                  <c:v>161</c:v>
                </c:pt>
                <c:pt idx="4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183296"/>
        <c:axId val="82184832"/>
        <c:axId val="0"/>
      </c:bar3DChart>
      <c:catAx>
        <c:axId val="8218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184832"/>
        <c:crosses val="autoZero"/>
        <c:auto val="1"/>
        <c:lblAlgn val="ctr"/>
        <c:lblOffset val="100"/>
        <c:noMultiLvlLbl val="0"/>
      </c:catAx>
      <c:valAx>
        <c:axId val="8218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183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99989063867017"/>
          <c:y val="8.9424467774861474E-2"/>
          <c:w val="0.31747109314038446"/>
          <c:h val="0.22658302209143774"/>
        </c:manualLayout>
      </c:layout>
      <c:overlay val="0"/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преступлениях, совершенных несовершеннолетними или при их соучастии,</a:t>
            </a:r>
            <a:r>
              <a:rPr lang="ru-RU" sz="20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республики </a:t>
            </a:r>
            <a:r>
              <a:rPr lang="ru-RU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0.20930555555555552"/>
          <c:y val="4.7964361694864732E-2"/>
        </c:manualLayout>
      </c:layout>
      <c:overlay val="0"/>
    </c:title>
    <c:autoTitleDeleted val="0"/>
    <c:view3D>
      <c:rotX val="20"/>
      <c:rotY val="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9316197587033035"/>
          <c:w val="1"/>
          <c:h val="0.7846400644602430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0.13830271216097989"/>
                  <c:y val="3.86765322376580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1844985912194048E-2"/>
                  <c:y val="2.76945614356344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9000874890638669"/>
                  <c:y val="-0.196782436734832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638035870516185"/>
                  <c:y val="-0.241076406269473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497123797025371"/>
                  <c:y val="-0.150853727870954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488013998250218"/>
                  <c:y val="3.75510692624557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1069641294838145"/>
                  <c:y val="8.87313092237123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республика!$A$4:$A$10</c:f>
              <c:strCache>
                <c:ptCount val="7"/>
                <c:pt idx="0">
                  <c:v>Брестская </c:v>
                </c:pt>
                <c:pt idx="1">
                  <c:v>Витебская</c:v>
                </c:pt>
                <c:pt idx="2">
                  <c:v>Гомельская</c:v>
                </c:pt>
                <c:pt idx="3">
                  <c:v>Гродненская</c:v>
                </c:pt>
                <c:pt idx="4">
                  <c:v>Минская</c:v>
                </c:pt>
                <c:pt idx="5">
                  <c:v>Могилевская</c:v>
                </c:pt>
                <c:pt idx="6">
                  <c:v>г. Минск</c:v>
                </c:pt>
              </c:strCache>
            </c:strRef>
          </c:cat>
          <c:val>
            <c:numRef>
              <c:f>республика!$B$4:$B$10</c:f>
              <c:numCache>
                <c:formatCode>General</c:formatCode>
                <c:ptCount val="7"/>
                <c:pt idx="0">
                  <c:v>67</c:v>
                </c:pt>
                <c:pt idx="1">
                  <c:v>59</c:v>
                </c:pt>
                <c:pt idx="2">
                  <c:v>102</c:v>
                </c:pt>
                <c:pt idx="3">
                  <c:v>65</c:v>
                </c:pt>
                <c:pt idx="4">
                  <c:v>97</c:v>
                </c:pt>
                <c:pt idx="5">
                  <c:v>46</c:v>
                </c:pt>
                <c:pt idx="6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Структура преступности несовершеннолетних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январь - май   2020 г.</a:t>
            </a:r>
          </a:p>
        </c:rich>
      </c:tx>
      <c:layout>
        <c:manualLayout>
          <c:xMode val="edge"/>
          <c:yMode val="edge"/>
          <c:x val="0.31766669930024288"/>
          <c:y val="1.3301913903097878E-3"/>
        </c:manualLayout>
      </c:layout>
      <c:overlay val="0"/>
    </c:title>
    <c:autoTitleDeleted val="0"/>
    <c:view3D>
      <c:rotX val="50"/>
      <c:rotY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899941749817522E-2"/>
          <c:y val="0.10240341010005329"/>
          <c:w val="0.85205661565536173"/>
          <c:h val="0.897596656217345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Lbls>
            <c:dLbl>
              <c:idx val="0"/>
              <c:layout>
                <c:manualLayout>
                  <c:x val="0.18944130429516495"/>
                  <c:y val="-0.26836403178248575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2000"/>
                      <a:t>Кража                                         (ст.205 УК); 52; 57,8%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07378431657546E-2"/>
                  <c:y val="8.9541084736670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9180998494197622E-2"/>
                  <c:y val="-1.54094679770868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9267787331549531E-2"/>
                  <c:y val="-6.066724141234170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ysClr val="windowText" lastClr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009369499420151"/>
                  <c:y val="0.10178010230473016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400" b="1">
                        <a:solidFill>
                          <a:srgbClr val="FFFF00"/>
                        </a:solidFill>
                      </a:rPr>
                      <a:t>Грабеж    </a:t>
                    </a:r>
                  </a:p>
                  <a:p>
                    <a:pPr>
                      <a:defRPr sz="1400" b="0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400" b="1">
                        <a:solidFill>
                          <a:srgbClr val="FFFF00"/>
                        </a:solidFill>
                      </a:rPr>
                      <a:t> (ст.206 УК); 4; 5,9%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24169592899883"/>
                  <c:y val="0.15697416770272138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/>
                      <a:t>Хулиганство                                            (ст.339 УК); 14; 15,6%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2625847370657903"/>
                  <c:y val="-9.69856505163131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6037925929198267E-2"/>
                  <c:y val="-0.124609307048297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ysClr val="windowText" lastClr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0645620374388763E-2"/>
                  <c:y val="-9.778493016840047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406254325707235E-2"/>
                  <c:y val="5.711132823725505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6758291716851501"/>
                  <c:y val="3.370216679119489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2.2000119984999067E-2"/>
                  <c:y val="-0.124082840009962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1.8925247005780049E-2"/>
                  <c:y val="-1.8440293503457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ysClr val="windowText" lastClr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1.3850031292499562E-2"/>
                  <c:y val="0.1108546468187827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ysClr val="windowText" lastClr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0.11160925995929308"/>
                  <c:y val="0.190814797785313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2.5310440548324546E-3"/>
                  <c:y val="-5.4961906788678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2.8119478022993603E-2"/>
                  <c:y val="3.96226147407249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7"/>
              <c:layout>
                <c:manualLayout>
                  <c:x val="-0.12170896051565898"/>
                  <c:y val="-7.509072852379938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ysClr val="windowText" lastClr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8"/>
              <c:layout>
                <c:manualLayout>
                  <c:x val="-1.1286559730609859E-2"/>
                  <c:y val="5.23424842164999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9"/>
              <c:layout>
                <c:manualLayout>
                  <c:x val="8.0195779944888565E-2"/>
                  <c:y val="3.59235644324947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0"/>
              <c:layout>
                <c:manualLayout>
                  <c:x val="6.5610680699962634E-2"/>
                  <c:y val="-2.005505409384802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1"/>
              <c:layout>
                <c:manualLayout>
                  <c:x val="6.3142965424853745E-2"/>
                  <c:y val="1.81617053965815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2"/>
              <c:layout>
                <c:manualLayout>
                  <c:x val="5.4036144759029937E-2"/>
                  <c:y val="0.116111516548236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3"/>
              <c:layout>
                <c:manualLayout>
                  <c:x val="-5.6274734567446517E-3"/>
                  <c:y val="0.1616276715410573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'ИДН по статьям'!$B$3:$B$17</c:f>
              <c:strCache>
                <c:ptCount val="15"/>
                <c:pt idx="0">
                  <c:v>Кража                                         (ст.205 УК)</c:v>
                </c:pt>
                <c:pt idx="1">
                  <c:v>Умышленное причинение тяжкого телесного повреждения                             (ст.147 УК)</c:v>
                </c:pt>
                <c:pt idx="2">
                  <c:v>Мошенничество                                    (ст.209 УК)</c:v>
                </c:pt>
                <c:pt idx="3">
                  <c:v>Умышленное причинение менее тяжкого телесного повреждения (ст.149 УК)</c:v>
                </c:pt>
                <c:pt idx="4">
                  <c:v>Грабеж             (ст.206 УК)</c:v>
                </c:pt>
                <c:pt idx="5">
                  <c:v>Хулиганство                                            (ст.339 УК)</c:v>
                </c:pt>
                <c:pt idx="6">
                  <c:v>Присвоение либо растрата                             (ст. 211 УК)</c:v>
                </c:pt>
                <c:pt idx="7">
                  <c:v>Умышленное причинение легкого телесного повреждения (ст.153 УК)</c:v>
                </c:pt>
                <c:pt idx="8">
                  <c:v>Причинение тяжкого или менее тяжкого телесного повреждения по неосторожности               (ст.155 УК)</c:v>
                </c:pt>
                <c:pt idx="9">
                  <c:v>Хищение путем использования компьютерной техники                     (ст.212 УК)</c:v>
                </c:pt>
                <c:pt idx="10">
                  <c:v>Угон транспортных средств                            (ст.214 УК)</c:v>
                </c:pt>
                <c:pt idx="11">
                  <c:v>Незаконный оборот наркотических средств, психотропных веществ и их прекурсоров (ст.328 УК)</c:v>
                </c:pt>
                <c:pt idx="12">
                  <c:v>Изготовление и распространение порнографических материалов или предметов порнографического характера (ст.343 УК)</c:v>
                </c:pt>
                <c:pt idx="13">
                  <c:v>Разработка, использование либо распространение вредоносных программ</c:v>
                </c:pt>
                <c:pt idx="14">
                  <c:v>Уклонение от отбывания наказания в виде ограничения свободы (ст.415 УК)</c:v>
                </c:pt>
              </c:strCache>
            </c:strRef>
          </c:cat>
          <c:val>
            <c:numRef>
              <c:f>'ИДН по статьям'!$C$3:$C$17</c:f>
              <c:numCache>
                <c:formatCode>General</c:formatCode>
                <c:ptCount val="15"/>
                <c:pt idx="0">
                  <c:v>54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16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7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/>
              <a:t>Сведения о предметах преступного посягательства</a:t>
            </a:r>
          </a:p>
        </c:rich>
      </c:tx>
      <c:layout>
        <c:manualLayout>
          <c:xMode val="edge"/>
          <c:yMode val="edge"/>
          <c:x val="0.18784437434279702"/>
          <c:y val="4.7759842519685042E-2"/>
        </c:manualLayout>
      </c:layout>
      <c:overlay val="0"/>
    </c:title>
    <c:autoTitleDeleted val="0"/>
    <c:view3D>
      <c:rotX val="30"/>
      <c:rotY val="14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9969420226257"/>
          <c:y val="8.6034493995248332E-2"/>
          <c:w val="0.7183083975701775"/>
          <c:h val="0.901926335037504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</c:dPt>
          <c:dPt>
            <c:idx val="1"/>
            <c:bubble3D val="0"/>
            <c:explosion val="0"/>
          </c:dPt>
          <c:dPt>
            <c:idx val="2"/>
            <c:bubble3D val="0"/>
            <c:explosion val="7"/>
          </c:dPt>
          <c:dPt>
            <c:idx val="3"/>
            <c:bubble3D val="0"/>
            <c:explosion val="4"/>
          </c:dPt>
          <c:dPt>
            <c:idx val="4"/>
            <c:bubble3D val="0"/>
            <c:explosion val="10"/>
          </c:dPt>
          <c:dPt>
            <c:idx val="5"/>
            <c:bubble3D val="0"/>
            <c:explosion val="11"/>
          </c:dPt>
          <c:dPt>
            <c:idx val="6"/>
            <c:bubble3D val="0"/>
            <c:explosion val="13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2.8865540072475167E-2"/>
                  <c:y val="-0.19445202682997959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67134194976415E-2"/>
                  <c:y val="2.82203776446680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976386232478038"/>
                  <c:y val="2.1562124147574104E-2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08988190356332E-3"/>
                  <c:y val="-2.45688250593960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760773988424922E-2"/>
                  <c:y val="-2.4827618895267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3888212711581405E-2"/>
                  <c:y val="5.8650918635170607E-2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262768021505198E-2"/>
                  <c:y val="-2.451360622811539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401986029348854E-2"/>
                  <c:y val="3.3546032479574365E-3"/>
                </c:manualLayout>
              </c:layout>
              <c:spPr/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ysClr val="windowText" lastClr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6901639660972978"/>
                  <c:y val="-0.10916097987751532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379481744592652E-3"/>
                  <c:y val="-8.48553724598858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806914119962135E-2"/>
                  <c:y val="-1.49566252672024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'предмет посягательства'!$B$3:$B$11</c:f>
              <c:strCache>
                <c:ptCount val="9"/>
                <c:pt idx="0">
                  <c:v>аккумуляторы</c:v>
                </c:pt>
                <c:pt idx="1">
                  <c:v>автомобильная аудиоаппаратура</c:v>
                </c:pt>
                <c:pt idx="2">
                  <c:v>нефтепродукт</c:v>
                </c:pt>
                <c:pt idx="3">
                  <c:v>ювелирные изделия</c:v>
                </c:pt>
                <c:pt idx="4">
                  <c:v>электро- и бытовые приборы</c:v>
                </c:pt>
                <c:pt idx="5">
                  <c:v>деньги</c:v>
                </c:pt>
                <c:pt idx="6">
                  <c:v>велосипед</c:v>
                </c:pt>
                <c:pt idx="7">
                  <c:v>телефон</c:v>
                </c:pt>
                <c:pt idx="8">
                  <c:v>иное имущество</c:v>
                </c:pt>
              </c:strCache>
            </c:strRef>
          </c:cat>
          <c:val>
            <c:numRef>
              <c:f>'предмет посягательства'!$C$3:$C$11</c:f>
              <c:numCache>
                <c:formatCode>General</c:formatCode>
                <c:ptCount val="9"/>
                <c:pt idx="0">
                  <c:v>15</c:v>
                </c:pt>
                <c:pt idx="1">
                  <c:v>5</c:v>
                </c:pt>
                <c:pt idx="2">
                  <c:v>10</c:v>
                </c:pt>
                <c:pt idx="3">
                  <c:v>1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лиц, привлеченных к административной отвественности, предусмотренной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ст.17.13 КоАП Республики Беларусь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'17.13'!$C$4</c:f>
              <c:strCache>
                <c:ptCount val="1"/>
                <c:pt idx="0">
                  <c:v>Количество лиц, привлеченных к административной отвественности, предусмотренной ст.17.13 КоАП Республики Беларусь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'17.13'!$B$5:$B$10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'17.13'!$C$5:$C$10</c:f>
              <c:numCache>
                <c:formatCode>General</c:formatCode>
                <c:ptCount val="6"/>
                <c:pt idx="0">
                  <c:v>590</c:v>
                </c:pt>
                <c:pt idx="1">
                  <c:v>573</c:v>
                </c:pt>
                <c:pt idx="2">
                  <c:v>673</c:v>
                </c:pt>
                <c:pt idx="3">
                  <c:v>1020</c:v>
                </c:pt>
                <c:pt idx="4">
                  <c:v>756</c:v>
                </c:pt>
                <c:pt idx="5">
                  <c:v>1213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176384"/>
        <c:axId val="92177920"/>
        <c:axId val="0"/>
      </c:bar3DChart>
      <c:catAx>
        <c:axId val="921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177920"/>
        <c:crosses val="autoZero"/>
        <c:auto val="1"/>
        <c:lblAlgn val="ctr"/>
        <c:lblOffset val="100"/>
        <c:noMultiLvlLbl val="0"/>
      </c:catAx>
      <c:valAx>
        <c:axId val="92177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176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Динамика выявления несовершеннолетних лиц, виновных в совершении преступлений,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в 2016 - 2020 гг.</a:t>
            </a:r>
          </a:p>
        </c:rich>
      </c:tx>
      <c:layout>
        <c:manualLayout>
          <c:xMode val="edge"/>
          <c:yMode val="edge"/>
          <c:x val="0.16835104986876639"/>
          <c:y val="3.779070107284521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144258159699925E-2"/>
          <c:y val="0.16496124031007753"/>
          <c:w val="0.95983692126313569"/>
          <c:h val="0.707667948483183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лиц'!$C$3</c:f>
              <c:strCache>
                <c:ptCount val="1"/>
                <c:pt idx="0">
                  <c:v>количество несовершеннолетних лиц, виновных в совершении преступлений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568750267571634E-2"/>
                  <c:y val="-2.202746749679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549142618151402E-2"/>
                  <c:y val="-2.9084783006775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690054897466548E-2"/>
                  <c:y val="-2.9085027162302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997507055658192E-2"/>
                  <c:y val="-2.3205273759384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75410563692854E-2"/>
                  <c:y val="-2.373887240356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лиц'!$B$4:$B$8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'динамика лиц'!$C$4:$C$8</c:f>
              <c:numCache>
                <c:formatCode>General</c:formatCode>
                <c:ptCount val="5"/>
                <c:pt idx="0">
                  <c:v>111</c:v>
                </c:pt>
                <c:pt idx="1">
                  <c:v>115</c:v>
                </c:pt>
                <c:pt idx="2">
                  <c:v>81</c:v>
                </c:pt>
                <c:pt idx="3">
                  <c:v>114</c:v>
                </c:pt>
                <c:pt idx="4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498176"/>
        <c:axId val="92504064"/>
        <c:axId val="0"/>
      </c:bar3DChart>
      <c:catAx>
        <c:axId val="9249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504064"/>
        <c:crosses val="autoZero"/>
        <c:auto val="1"/>
        <c:lblAlgn val="ctr"/>
        <c:lblOffset val="100"/>
        <c:noMultiLvlLbl val="0"/>
      </c:catAx>
      <c:valAx>
        <c:axId val="92504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498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sz="2000" b="1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структуре несовершеннолетних лиц, совершивших преступления, за январь - май  2020 года</a:t>
            </a:r>
            <a:endParaRPr lang="ru-RU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571862923432077"/>
          <c:y val="5.7407407407407407E-2"/>
        </c:manualLayout>
      </c:layout>
      <c:overlay val="1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77035842549265E-2"/>
          <c:y val="0.12432795698924731"/>
          <c:w val="0.92916182079628484"/>
          <c:h val="0.8756720430107527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16"/>
          </c:dPt>
          <c:dPt>
            <c:idx val="1"/>
            <c:bubble3D val="0"/>
            <c:explosion val="6"/>
          </c:dPt>
          <c:dPt>
            <c:idx val="2"/>
            <c:bubble3D val="0"/>
            <c:explosion val="8"/>
          </c:dPt>
          <c:dPt>
            <c:idx val="3"/>
            <c:bubble3D val="0"/>
            <c:explosion val="9"/>
          </c:dPt>
          <c:dLbls>
            <c:dLbl>
              <c:idx val="0"/>
              <c:layout>
                <c:manualLayout>
                  <c:x val="-0.17608980490920875"/>
                  <c:y val="5.60293088363954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286222690969236"/>
                  <c:y val="-0.197343394575678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1763440860215053"/>
                  <c:y val="-0.1588910761154855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1384804498004061E-3"/>
                  <c:y val="0.14502476504953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'ИДН лица'!$B$3:$B$6</c:f>
              <c:strCache>
                <c:ptCount val="4"/>
                <c:pt idx="0">
                  <c:v>неработающие и неучащиеся </c:v>
                </c:pt>
                <c:pt idx="1">
                  <c:v>в состоянии алкогольного опьянения</c:v>
                </c:pt>
                <c:pt idx="2">
                  <c:v>группой лиц</c:v>
                </c:pt>
                <c:pt idx="3">
                  <c:v>имеющие судимость</c:v>
                </c:pt>
              </c:strCache>
            </c:strRef>
          </c:cat>
          <c:val>
            <c:numRef>
              <c:f>'ИДН лица'!$C$3:$C$6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31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07B87C-7B4D-4A1C-846E-61A0F489A20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5B4533AC0B989DAB1796E46911C4480C936D70AA953FEC2981C12EAEE9C37BD2A522B17CE8A4D76CE5B89CD3FBsAN4S" TargetMode="External"/><Relationship Id="rId13" Type="http://schemas.openxmlformats.org/officeDocument/2006/relationships/hyperlink" Target="consultantplus://offline/ref=5B4533AC0B989DAB1796E46911C4480C936D70AA953FEC2981C12EAEE9C37BD2A522B17CE8A4D76CE5B89CD0F6sAN3S" TargetMode="External"/><Relationship Id="rId18" Type="http://schemas.openxmlformats.org/officeDocument/2006/relationships/hyperlink" Target="consultantplus://offline/ref=5B4533AC0B989DAB1796E46911C4480C936D70AA953FEC2981C12EAEE9C37BD2A522B17CE8A4D76CE5B89CDAF0sANDS" TargetMode="External"/><Relationship Id="rId3" Type="http://schemas.openxmlformats.org/officeDocument/2006/relationships/hyperlink" Target="consultantplus://offline/ref=5B4533AC0B989DAB1796E46911C4480C936D70AA953FEC2981C12EAEE9C37BD2A522B17CE8A4D76CE5B89DD6F2sANCS" TargetMode="External"/><Relationship Id="rId7" Type="http://schemas.openxmlformats.org/officeDocument/2006/relationships/hyperlink" Target="consultantplus://offline/ref=5B4533AC0B989DAB1796E46911C4480C936D70AA953FEC2981C12EAEE9C37BD2A522B17CE8A4D76CE5B89CD3F1sAN3S" TargetMode="External"/><Relationship Id="rId12" Type="http://schemas.openxmlformats.org/officeDocument/2006/relationships/hyperlink" Target="consultantplus://offline/ref=5B4533AC0B989DAB1796E46911C4480C936D70AA953FEC2981C12EAEE9C37BD2A522B17CE8A4D76CE5B89CD0F1sANCS" TargetMode="External"/><Relationship Id="rId17" Type="http://schemas.openxmlformats.org/officeDocument/2006/relationships/hyperlink" Target="consultantplus://offline/ref=5B4533AC0B989DAB1796E46911C4480C936D70AA953FEC2981C12EAEE9C37BD2A522B17CE8A4D76CE5B89CD6F5sAN4S" TargetMode="External"/><Relationship Id="rId2" Type="http://schemas.openxmlformats.org/officeDocument/2006/relationships/hyperlink" Target="consultantplus://offline/ref=5B4533AC0B989DAB1796E46911C4480C936D70AA953FEC2981C12EAEE9C37BD2A522B17CE8A4D76CE5B89DD1F2sAN0S" TargetMode="External"/><Relationship Id="rId16" Type="http://schemas.openxmlformats.org/officeDocument/2006/relationships/hyperlink" Target="consultantplus://offline/ref=5B4533AC0B989DAB1796E46911C4480C936D70AA953FEC2981C12EAEE9C37BD2A522B17CE8A4D76CE5B89CD6F6sAN5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consultantplus://offline/ref=5B4533AC0B989DAB1796E46911C4480C936D70AA953FEC2981C12EAEE9C37BD2A522B17CE8A4D76CE5B89CD2F4sAN6S" TargetMode="External"/><Relationship Id="rId11" Type="http://schemas.openxmlformats.org/officeDocument/2006/relationships/hyperlink" Target="consultantplus://offline/ref=5B4533AC0B989DAB1796E46911C4480C936D70AA953FEC2981C12EAEE9C37BD2A522B17CE8A4D76CE5B89CD0F1sAN2S" TargetMode="External"/><Relationship Id="rId5" Type="http://schemas.openxmlformats.org/officeDocument/2006/relationships/hyperlink" Target="consultantplus://offline/ref=5B4533AC0B989DAB1796E46911C4480C936D70AA953FEC2981C12EAEE9C37BD2A522B17CE8A4D76CE5B89CD2F3sAN2S" TargetMode="External"/><Relationship Id="rId15" Type="http://schemas.openxmlformats.org/officeDocument/2006/relationships/hyperlink" Target="consultantplus://offline/ref=5B4533AC0B989DAB1796E46911C4480C936D70AA953FEC2981C12EAEE9C37BD2A522B17CE8A4D76CE5B89CD6F3sAN2S" TargetMode="External"/><Relationship Id="rId10" Type="http://schemas.openxmlformats.org/officeDocument/2006/relationships/hyperlink" Target="consultantplus://offline/ref=5B4533AC0B989DAB1796E46911C4480C936D70AA953FEC2981C12EAEE9C37BD2A522B17CE8A4D76CE5B89CD0F1sAN6S" TargetMode="External"/><Relationship Id="rId19" Type="http://schemas.openxmlformats.org/officeDocument/2006/relationships/hyperlink" Target="consultantplus://offline/ref=5B4533AC0B989DAB1796E46911C4480C936D70AA953FEC2981C12EAEE9C37BD2A522B17CE8A4D76CE5B89CDAF7sAN6S" TargetMode="External"/><Relationship Id="rId4" Type="http://schemas.openxmlformats.org/officeDocument/2006/relationships/hyperlink" Target="consultantplus://offline/ref=5B4533AC0B989DAB1796E46911C4480C936D70AA953FEC2981C12EAEE9C37BD2A522B17CE8A4D76CE5B89DD6F0sAN1S" TargetMode="External"/><Relationship Id="rId9" Type="http://schemas.openxmlformats.org/officeDocument/2006/relationships/hyperlink" Target="consultantplus://offline/ref=5B4533AC0B989DAB1796E46911C4480C936D70AA953FEC2981C12EAEE9C37BD2A522B17CE8A4D76CE5B89CD0F2sANCS" TargetMode="External"/><Relationship Id="rId14" Type="http://schemas.openxmlformats.org/officeDocument/2006/relationships/hyperlink" Target="consultantplus://offline/ref=5B4533AC0B989DAB1796E46911C4480C936D70AA953FEC2981C12EAEE9C37BD2A522B17CE8A4D76CE5B89CD0F5sAN1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4581128"/>
          </a:xfrm>
          <a:scene3d>
            <a:camera prst="orthographicFront"/>
            <a:lightRig rig="soft" dir="t">
              <a:rot lat="0" lon="0" rev="17220000"/>
            </a:lightRig>
          </a:scene3d>
          <a:sp3d>
            <a:bevelT w="152400" h="50800" prst="softRound"/>
          </a:sp3d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Правовая 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ОТВЕТСТВЕННОСТЬ РОДИТЕЛЕЙ </a:t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за ЖИЗНЬ и Здоровье несовершеннолетних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</a:b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837087"/>
              </p:ext>
            </p:extLst>
          </p:nvPr>
        </p:nvGraphicFramePr>
        <p:xfrm>
          <a:off x="0" y="1"/>
          <a:ext cx="9144000" cy="6884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442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376499"/>
              </p:ext>
            </p:extLst>
          </p:nvPr>
        </p:nvGraphicFramePr>
        <p:xfrm>
          <a:off x="1" y="166687"/>
          <a:ext cx="9144000" cy="652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58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472331"/>
              </p:ext>
            </p:extLst>
          </p:nvPr>
        </p:nvGraphicFramePr>
        <p:xfrm>
          <a:off x="67439" y="0"/>
          <a:ext cx="905827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106567"/>
              </p:ext>
            </p:extLst>
          </p:nvPr>
        </p:nvGraphicFramePr>
        <p:xfrm>
          <a:off x="0" y="2286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8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606341"/>
              </p:ext>
            </p:extLst>
          </p:nvPr>
        </p:nvGraphicFramePr>
        <p:xfrm>
          <a:off x="0" y="1"/>
          <a:ext cx="9144000" cy="684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3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027282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101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660695"/>
              </p:ext>
            </p:extLst>
          </p:nvPr>
        </p:nvGraphicFramePr>
        <p:xfrm>
          <a:off x="0" y="0"/>
          <a:ext cx="910851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1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0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09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7704856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Рекомендации родителям: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53981">
            <a:off x="980538" y="2228111"/>
            <a:ext cx="7555844" cy="37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разговаривайте с ребенком;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о своей любви;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доверяйте ребенку;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сравнивайте его с другими детьми;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чувство собственного достоинства у ребёнка;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обращайтесь к специалистам;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свой авторитет;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 напоминайте ребенку основные правила безопасного поведения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22391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166996" y="116632"/>
            <a:ext cx="6042678" cy="3096344"/>
          </a:xfrm>
          <a:prstGeom prst="bevel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«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Родители должны любить своего ребёнка таким, какой он есть, а не таким, каким он мог бы быть</a:t>
            </a:r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». </a:t>
            </a:r>
            <a:endParaRPr lang="ru-RU" b="1" i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ru-RU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Монте)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699792" y="3356992"/>
            <a:ext cx="6192688" cy="3384376"/>
          </a:xfrm>
          <a:prstGeom prst="bevel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«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Дети никогда не поступают так, как мы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велим,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они поступают так, как поступаем мы сами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».</a:t>
            </a: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500" b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ru-RU" b="1" dirty="0" err="1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Л</a:t>
            </a:r>
            <a:r>
              <a:rPr lang="ru-RU" b="1" i="1" dirty="0" err="1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.Хей</a:t>
            </a:r>
            <a:r>
              <a:rPr lang="ru-RU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469"/>
            <a:ext cx="8784976" cy="154232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наше общее дело.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жизни и здоровья детей –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обязанность взрослых.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504" y="1844824"/>
            <a:ext cx="8723312" cy="460851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 32 Конституции Республики Беларусь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находится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защитой государства.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лица, их заменяющие, имеют право и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детей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заботиться об их здоровье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и обучении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не должен подвергаться жестокому обращению или унижению, привлекаться к работам, которые могут нанести вред его физическому, умственному или нравственному развитию.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статьей 73 Кодекса Республики Беларусь о браке и семье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несовершеннолетних детей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возложена 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родителей.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являются законными представителями своих несовершеннолетних детей и выступают в защиту их прав и законных интересов в отношениях с любыми лицами и организациями, в том числе в судах, без специального полномочия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8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9" y="1484784"/>
            <a:ext cx="8723313" cy="344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1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92028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наше общее дело.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жизни и здоровья детей –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обязанность взрослых.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676" y="1519773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Статья 75 Кодекса Республики Беларусь о браке и семье гласит, 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что родители осуществляют воспитание детей, попечительство над ними и их имуществом. Под воспитанием понимается забота о физическом, духовном и нравственном развитии детей, об их здоровье, образовании и подготовке к самостоятельной жизни в обществе.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Частями </a:t>
            </a:r>
            <a:r>
              <a:rPr lang="ru-RU" sz="2000" b="1" dirty="0">
                <a:solidFill>
                  <a:srgbClr val="002060"/>
                </a:solidFill>
              </a:rPr>
              <a:t>1 и 2 статьи 76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Кодекса Республики Беларусь о браке и семье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установлено равенство прав и обязанностей обоих родителей</a:t>
            </a:r>
            <a:r>
              <a:rPr lang="ru-RU" sz="2000" dirty="0">
                <a:solidFill>
                  <a:srgbClr val="002060"/>
                </a:solidFill>
              </a:rPr>
              <a:t>. Отец и мать имеют равные права и обязанности в отношении своих детей. Родители пользуются равными правами и несут равные обязанности в отношении своих детей и в случае расторжения брака между ними, если иное не предусмотрено в Соглашении о детях.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Статья </a:t>
            </a:r>
            <a:r>
              <a:rPr lang="ru-RU" sz="2000" b="1" dirty="0">
                <a:solidFill>
                  <a:srgbClr val="002060"/>
                </a:solidFill>
              </a:rPr>
              <a:t>77 Кодекса Республики Беларусь о браке и семье регулирует участие отдельно проживающего родителя в воспитании детей. </a:t>
            </a:r>
            <a:r>
              <a:rPr lang="ru-RU" sz="2000" dirty="0">
                <a:solidFill>
                  <a:srgbClr val="002060"/>
                </a:solidFill>
              </a:rPr>
              <a:t>Родитель, проживающий отдельно от детей, имеет право общаться с ними и обязан принимать участие в их воспитании. Родитель, при котором проживают дети, не вправе препятствовать другому родителю общаться с детьми и участвовать в их воспитании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816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 за воспитание детей, обеспечение их безопасности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28575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в полной мере регулирует вопросы ответственности родителей за воспитание и здоровье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5750" algn="just">
              <a:spcBef>
                <a:spcPts val="0"/>
              </a:spcBef>
            </a:pP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от 24 ноября 2006 г. № 18 «О дополнительных мерах по государственной защите детей в неблагополучных семьях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5750" algn="just">
              <a:spcBef>
                <a:spcPts val="0"/>
              </a:spcBef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браке и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семье,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5750" algn="just">
              <a:spcBef>
                <a:spcPts val="0"/>
              </a:spcBef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об административных правонарушениях (далее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КоАП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5750" algn="just">
              <a:spcBef>
                <a:spcPts val="0"/>
              </a:spcBef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Республики Беларусь (далее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УК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17632" cy="136815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FF00"/>
                </a:solidFill>
              </a:rPr>
              <a:t>Статьей </a:t>
            </a:r>
            <a:r>
              <a:rPr lang="ru-RU" sz="1800" dirty="0">
                <a:solidFill>
                  <a:srgbClr val="FFFF00"/>
                </a:solidFill>
              </a:rPr>
              <a:t>67 </a:t>
            </a:r>
            <a:r>
              <a:rPr lang="ru-RU" sz="1800" dirty="0" smtClean="0">
                <a:solidFill>
                  <a:srgbClr val="FFFF00"/>
                </a:solidFill>
              </a:rPr>
              <a:t>Кодекса Республики Беларусь о браке и семье и пунктом 1 Декрета №18 определены </a:t>
            </a:r>
            <a:r>
              <a:rPr lang="ru-RU" sz="1800" dirty="0">
                <a:solidFill>
                  <a:srgbClr val="FFFF00"/>
                </a:solidFill>
              </a:rPr>
              <a:t>случаи ненадлежащего воспитания и содержания детей, нахождения детей в социально опасном положении, признания ребенка нуждающимся в государственной </a:t>
            </a:r>
            <a:r>
              <a:rPr lang="ru-RU" sz="1800" dirty="0" smtClean="0">
                <a:solidFill>
                  <a:srgbClr val="FFFF00"/>
                </a:solidFill>
              </a:rPr>
              <a:t>защите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8640960" cy="51411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i="1" dirty="0" smtClean="0">
                <a:solidFill>
                  <a:srgbClr val="002060"/>
                </a:solidFill>
              </a:rPr>
              <a:t>Родители</a:t>
            </a:r>
            <a:r>
              <a:rPr lang="ru-RU" sz="2900" i="1" dirty="0">
                <a:solidFill>
                  <a:srgbClr val="002060"/>
                </a:solidFill>
              </a:rPr>
              <a:t>, опекуны, попечители несут ответственность за ненадлежащее воспитание и содержание детей в соответствии с законодательством Республики Беларусь.</a:t>
            </a:r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900" i="1" dirty="0">
                <a:solidFill>
                  <a:srgbClr val="002060"/>
                </a:solidFill>
              </a:rPr>
              <a:t>Воспитание и содержание ребенка признаются ненадлежащими, если не обеспечиваются права и законные интересы ребенка, в том числе если ребенок находится в социально опасном положении.</a:t>
            </a:r>
            <a:endParaRPr lang="ru-RU" sz="2900" dirty="0">
              <a:solidFill>
                <a:srgbClr val="002060"/>
              </a:solidFill>
            </a:endParaRPr>
          </a:p>
          <a:p>
            <a:pPr marL="536575" indent="0" algn="just">
              <a:buNone/>
            </a:pPr>
            <a:r>
              <a:rPr lang="ru-RU" sz="2900" b="1" i="1" dirty="0">
                <a:solidFill>
                  <a:srgbClr val="002060"/>
                </a:solidFill>
              </a:rPr>
              <a:t>Под социально опасным положением понимается </a:t>
            </a:r>
            <a:r>
              <a:rPr lang="ru-RU" sz="2900" i="1" dirty="0">
                <a:solidFill>
                  <a:srgbClr val="002060"/>
                </a:solidFill>
              </a:rPr>
              <a:t>обстановка, при которой:</a:t>
            </a:r>
            <a:endParaRPr lang="ru-RU" sz="2900" dirty="0">
              <a:solidFill>
                <a:srgbClr val="00206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ru-RU" sz="2900" i="1" dirty="0">
                <a:solidFill>
                  <a:srgbClr val="002060"/>
                </a:solidFill>
              </a:rPr>
              <a:t>не удовлетворяются основные жизненные потребности ребенка (не обеспечиваются безопасность, надзор или уход за ребенком, потребности ребенка в пище, жилье, одежде, получение ребенком необходимой медицинской помощи, не создаются санитарно-гигиенические условия для жизни ребенка и т.д.);</a:t>
            </a:r>
            <a:endParaRPr lang="ru-RU" sz="2900" dirty="0">
              <a:solidFill>
                <a:srgbClr val="00206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ru-RU" sz="2900" b="1" i="1" dirty="0">
                <a:solidFill>
                  <a:srgbClr val="002060"/>
                </a:solidFill>
              </a:rPr>
  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преступления;</a:t>
            </a:r>
            <a:endParaRPr lang="ru-RU" sz="2900" b="1" dirty="0">
              <a:solidFill>
                <a:srgbClr val="00206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ru-RU" sz="2900" i="1" dirty="0">
                <a:solidFill>
                  <a:srgbClr val="002060"/>
                </a:solidFill>
              </a:rPr>
              <a:t>лица, принимающие участие в воспитании и содержании ребенка, ведут аморальный образ жизни, что оказывает вредное воздействие на ребенка, злоупотребляют своими правами и (или) жестоко обращаются с ним либо иным образом ненадлежаще выполняют обязанности по воспитанию и содержанию ребенка, в связи с чем имеет место опасность для его жизни или здоровья.</a:t>
            </a:r>
            <a:endParaRPr lang="ru-RU" sz="29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1763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 В настоящее время в Республике Беларусь за совершение противоправных поступков предусмотрены два вида ответственности: административная и уголовная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8892480" cy="5544616"/>
          </a:xfrm>
        </p:spPr>
        <p:txBody>
          <a:bodyPr>
            <a:normAutofit fontScale="2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  </a:t>
            </a:r>
            <a:r>
              <a:rPr lang="ru-RU" sz="5600" dirty="0">
                <a:solidFill>
                  <a:srgbClr val="002060"/>
                </a:solidFill>
              </a:rPr>
              <a:t> </a:t>
            </a:r>
            <a:r>
              <a:rPr lang="ru-RU" sz="5600" dirty="0" smtClean="0">
                <a:solidFill>
                  <a:srgbClr val="002060"/>
                </a:solidFill>
              </a:rPr>
              <a:t>Административная </a:t>
            </a:r>
            <a:r>
              <a:rPr lang="ru-RU" sz="5600" dirty="0">
                <a:solidFill>
                  <a:srgbClr val="002060"/>
                </a:solidFill>
              </a:rPr>
              <a:t>и уголовная ответственность наступает с </a:t>
            </a:r>
            <a:r>
              <a:rPr lang="ru-RU" sz="5600" b="1" dirty="0">
                <a:solidFill>
                  <a:srgbClr val="002060"/>
                </a:solidFill>
              </a:rPr>
              <a:t>16 лет,</a:t>
            </a:r>
            <a:r>
              <a:rPr lang="ru-RU" sz="5600" dirty="0">
                <a:solidFill>
                  <a:srgbClr val="002060"/>
                </a:solidFill>
              </a:rPr>
              <a:t> </a:t>
            </a:r>
            <a:r>
              <a:rPr lang="ru-RU" sz="5600" dirty="0" smtClean="0">
                <a:solidFill>
                  <a:srgbClr val="002060"/>
                </a:solidFill>
              </a:rPr>
              <a:t>а за </a:t>
            </a:r>
            <a:r>
              <a:rPr lang="ru-RU" sz="5600" dirty="0">
                <a:solidFill>
                  <a:srgbClr val="002060"/>
                </a:solidFill>
              </a:rPr>
              <a:t>совершение определенных правонарушений </a:t>
            </a:r>
            <a:r>
              <a:rPr lang="ru-RU" sz="5600" dirty="0" smtClean="0">
                <a:solidFill>
                  <a:srgbClr val="002060"/>
                </a:solidFill>
              </a:rPr>
              <a:t>- с</a:t>
            </a:r>
            <a:r>
              <a:rPr lang="ru-RU" sz="5600" dirty="0">
                <a:solidFill>
                  <a:srgbClr val="002060"/>
                </a:solidFill>
              </a:rPr>
              <a:t> </a:t>
            </a:r>
            <a:r>
              <a:rPr lang="ru-RU" sz="5600" b="1" dirty="0">
                <a:solidFill>
                  <a:srgbClr val="002060"/>
                </a:solidFill>
              </a:rPr>
              <a:t>14-летнего</a:t>
            </a:r>
            <a:r>
              <a:rPr lang="ru-RU" sz="5600" dirty="0">
                <a:solidFill>
                  <a:srgbClr val="002060"/>
                </a:solidFill>
              </a:rPr>
              <a:t> возраста.</a:t>
            </a:r>
          </a:p>
          <a:p>
            <a:pPr marL="136525" indent="217488" algn="just">
              <a:buNone/>
            </a:pPr>
            <a:r>
              <a:rPr lang="ru-RU" sz="5600" dirty="0">
                <a:solidFill>
                  <a:srgbClr val="002060"/>
                </a:solidFill>
              </a:rPr>
              <a:t>Согласно </a:t>
            </a:r>
            <a:r>
              <a:rPr lang="ru-RU" sz="5600" dirty="0" smtClean="0">
                <a:solidFill>
                  <a:srgbClr val="002060"/>
                </a:solidFill>
              </a:rPr>
              <a:t>ч. 2 ст. 4.3 КоАП Республики Беларусь физическое </a:t>
            </a:r>
            <a:r>
              <a:rPr lang="ru-RU" sz="5600" dirty="0">
                <a:solidFill>
                  <a:srgbClr val="002060"/>
                </a:solidFill>
              </a:rPr>
              <a:t>лицо, совершившее запрещенное деяние в возрасте от 14 до 16 лет, подлежит административной ответственности лишь за: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умышленное причинение телесного повреждения и иные насильственные действия (</a:t>
            </a:r>
            <a:r>
              <a:rPr lang="ru-RU" sz="5600" dirty="0" smtClean="0">
                <a:solidFill>
                  <a:srgbClr val="002060"/>
                </a:solidFill>
                <a:hlinkClick r:id="rId2"/>
              </a:rPr>
              <a:t>статья 9.1);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мелкое хищение (</a:t>
            </a:r>
            <a:r>
              <a:rPr lang="ru-RU" sz="5600" dirty="0" smtClean="0">
                <a:solidFill>
                  <a:srgbClr val="002060"/>
                </a:solidFill>
                <a:hlinkClick r:id="rId3"/>
              </a:rPr>
              <a:t>статья 10.5);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умышленные уничтожение либо повреждение имущества (</a:t>
            </a:r>
            <a:r>
              <a:rPr lang="ru-RU" sz="5600" dirty="0" smtClean="0">
                <a:solidFill>
                  <a:srgbClr val="002060"/>
                </a:solidFill>
                <a:hlinkClick r:id="rId4"/>
              </a:rPr>
              <a:t>статья 10.9);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требований пожарной безопасности в лесах или на торфяниках (</a:t>
            </a:r>
            <a:r>
              <a:rPr lang="ru-RU" sz="5600" dirty="0" smtClean="0">
                <a:solidFill>
                  <a:srgbClr val="002060"/>
                </a:solidFill>
                <a:hlinkClick r:id="rId5"/>
              </a:rPr>
              <a:t>статья 15.29);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жестокое обращение с животными (</a:t>
            </a:r>
            <a:r>
              <a:rPr lang="ru-RU" sz="5600" dirty="0" smtClean="0">
                <a:solidFill>
                  <a:srgbClr val="002060"/>
                </a:solidFill>
                <a:hlinkClick r:id="rId6"/>
              </a:rPr>
              <a:t>статья 15.45);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разведение костров в запрещенных местах (</a:t>
            </a:r>
            <a:r>
              <a:rPr lang="ru-RU" sz="5600" dirty="0" smtClean="0">
                <a:solidFill>
                  <a:srgbClr val="002060"/>
                </a:solidFill>
                <a:hlinkClick r:id="rId7"/>
              </a:rPr>
              <a:t>статья 15.58);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мелкое хулиганство (</a:t>
            </a:r>
            <a:r>
              <a:rPr lang="ru-RU" sz="5600" dirty="0" smtClean="0">
                <a:solidFill>
                  <a:srgbClr val="002060"/>
                </a:solidFill>
                <a:hlinkClick r:id="rId8"/>
              </a:rPr>
              <a:t>статья 17.1);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правил, обеспечивающих безопасность движения на железнодорожном или городском электрическом транспорте (</a:t>
            </a:r>
            <a:r>
              <a:rPr lang="ru-RU" sz="5600" dirty="0" smtClean="0">
                <a:solidFill>
                  <a:srgbClr val="002060"/>
                </a:solidFill>
                <a:hlinkClick r:id="rId9"/>
              </a:rPr>
              <a:t>части 1 - </a:t>
            </a:r>
            <a:r>
              <a:rPr lang="ru-RU" sz="5600" dirty="0" smtClean="0">
                <a:solidFill>
                  <a:srgbClr val="002060"/>
                </a:solidFill>
                <a:hlinkClick r:id="rId10"/>
              </a:rPr>
              <a:t>3, </a:t>
            </a:r>
            <a:r>
              <a:rPr lang="ru-RU" sz="5600" dirty="0" smtClean="0">
                <a:solidFill>
                  <a:srgbClr val="002060"/>
                </a:solidFill>
                <a:hlinkClick r:id="rId11"/>
              </a:rPr>
              <a:t>5 статьи 18.3);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правил пользования средствами железнодорожного транспорта (</a:t>
            </a:r>
            <a:r>
              <a:rPr lang="ru-RU" sz="5600" dirty="0" smtClean="0">
                <a:solidFill>
                  <a:srgbClr val="002060"/>
                </a:solidFill>
                <a:hlinkClick r:id="rId12"/>
              </a:rPr>
              <a:t>статья 18.4);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правил пользования транспортным средством (</a:t>
            </a:r>
            <a:r>
              <a:rPr lang="ru-RU" sz="5600" dirty="0" smtClean="0">
                <a:solidFill>
                  <a:srgbClr val="002060"/>
                </a:solidFill>
                <a:hlinkClick r:id="rId13"/>
              </a:rPr>
              <a:t>статья 18.9);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правил пользования метрополитеном (</a:t>
            </a:r>
            <a:r>
              <a:rPr lang="ru-RU" sz="5600" dirty="0" smtClean="0">
                <a:solidFill>
                  <a:srgbClr val="002060"/>
                </a:solidFill>
                <a:hlinkClick r:id="rId14"/>
              </a:rPr>
              <a:t>статья 18.10);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требований по обеспечению сохранности грузов на транспорте (</a:t>
            </a:r>
            <a:r>
              <a:rPr lang="ru-RU" sz="5600" dirty="0" smtClean="0">
                <a:solidFill>
                  <a:srgbClr val="002060"/>
                </a:solidFill>
                <a:hlinkClick r:id="rId15"/>
              </a:rPr>
              <a:t>статья 18.34);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уничтожение, повреждение либо утрату историко-культурных ценностей или культурных ценностей, которым может быть придан статус историко-культурной ценности (</a:t>
            </a:r>
            <a:r>
              <a:rPr lang="ru-RU" sz="5600" dirty="0" smtClean="0">
                <a:solidFill>
                  <a:srgbClr val="002060"/>
                </a:solidFill>
                <a:hlinkClick r:id="rId16"/>
              </a:rPr>
              <a:t>статья 19.4);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нарушение порядка вскрытия воинских захоронений и проведения поисковых работ (</a:t>
            </a:r>
            <a:r>
              <a:rPr lang="ru-RU" sz="5600" dirty="0" smtClean="0">
                <a:solidFill>
                  <a:srgbClr val="002060"/>
                </a:solidFill>
                <a:hlinkClick r:id="rId17"/>
              </a:rPr>
              <a:t>статья 19.7);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незаконные действия в отношении газового, пневматического или метательного оружия (</a:t>
            </a:r>
            <a:r>
              <a:rPr lang="ru-RU" sz="5600" dirty="0" smtClean="0">
                <a:solidFill>
                  <a:srgbClr val="002060"/>
                </a:solidFill>
                <a:hlinkClick r:id="rId18"/>
              </a:rPr>
              <a:t>статья 23.46);</a:t>
            </a:r>
          </a:p>
          <a:p>
            <a:pPr marL="182563" indent="-182563"/>
            <a:r>
              <a:rPr lang="ru-RU" sz="5600" dirty="0" smtClean="0">
                <a:solidFill>
                  <a:srgbClr val="002060"/>
                </a:solidFill>
              </a:rPr>
              <a:t>за незаконные действия в отношении холодного оружия (</a:t>
            </a:r>
            <a:r>
              <a:rPr lang="ru-RU" sz="5600" dirty="0" smtClean="0">
                <a:solidFill>
                  <a:srgbClr val="002060"/>
                </a:solidFill>
                <a:hlinkClick r:id="rId19"/>
              </a:rPr>
              <a:t>статья 23.47).</a:t>
            </a:r>
          </a:p>
          <a:p>
            <a:endParaRPr lang="ru-RU" sz="5600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ru-RU" sz="5600" b="1" dirty="0">
                <a:solidFill>
                  <a:srgbClr val="FF0000"/>
                </a:solidFill>
              </a:rPr>
              <a:t>Ответственность за совершение противоправных </a:t>
            </a:r>
            <a:r>
              <a:rPr lang="ru-RU" sz="5600" b="1" dirty="0" smtClean="0">
                <a:solidFill>
                  <a:srgbClr val="FF0000"/>
                </a:solidFill>
              </a:rPr>
              <a:t>деяний лица, </a:t>
            </a:r>
            <a:r>
              <a:rPr lang="ru-RU" sz="5600" b="1" dirty="0">
                <a:solidFill>
                  <a:srgbClr val="FF0000"/>
                </a:solidFill>
              </a:rPr>
              <a:t>не </a:t>
            </a:r>
            <a:r>
              <a:rPr lang="ru-RU" sz="5600" b="1" dirty="0" smtClean="0">
                <a:solidFill>
                  <a:srgbClr val="FF0000"/>
                </a:solidFill>
              </a:rPr>
              <a:t>достигшего возраста привлечения к административной и уголовной ответственности, несут </a:t>
            </a:r>
            <a:r>
              <a:rPr lang="ru-RU" sz="5600" b="1" dirty="0">
                <a:solidFill>
                  <a:srgbClr val="FF0000"/>
                </a:solidFill>
              </a:rPr>
              <a:t>его законные представители (родители, опекуны, усыновители</a:t>
            </a:r>
            <a:r>
              <a:rPr lang="ru-RU" sz="5600" b="1" dirty="0" smtClean="0">
                <a:solidFill>
                  <a:srgbClr val="FF0000"/>
                </a:solidFill>
              </a:rPr>
              <a:t>) по </a:t>
            </a:r>
            <a:r>
              <a:rPr lang="ru-RU" sz="5600" b="1" dirty="0">
                <a:solidFill>
                  <a:srgbClr val="FF0000"/>
                </a:solidFill>
              </a:rPr>
              <a:t>ст. </a:t>
            </a:r>
            <a:r>
              <a:rPr lang="ru-RU" sz="5600" b="1" dirty="0" smtClean="0">
                <a:solidFill>
                  <a:srgbClr val="FF0000"/>
                </a:solidFill>
              </a:rPr>
              <a:t>9.4 КоАП Республики Беларусь «</a:t>
            </a:r>
            <a:r>
              <a:rPr lang="ru-RU" sz="5600" b="1" dirty="0">
                <a:solidFill>
                  <a:srgbClr val="FF0000"/>
                </a:solidFill>
              </a:rPr>
              <a:t>Невыполнение обязанностей по воспитанию детей</a:t>
            </a:r>
            <a:r>
              <a:rPr lang="ru-RU" sz="5600" b="1" dirty="0" smtClean="0">
                <a:solidFill>
                  <a:srgbClr val="FF0000"/>
                </a:solidFill>
              </a:rPr>
              <a:t>».</a:t>
            </a:r>
            <a:endParaRPr lang="ru-RU" sz="5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86" y="332656"/>
            <a:ext cx="8545414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b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386" y="1673263"/>
            <a:ext cx="2547664" cy="1600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37160"/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9.1 КоАП. </a:t>
            </a:r>
            <a:r>
              <a:rPr lang="ru-RU" sz="1400" b="1" i="1" dirty="0">
                <a:solidFill>
                  <a:schemeClr val="bg1"/>
                </a:solidFill>
              </a:rPr>
              <a:t>Умышленное причинение телесного повреждения и иные насильственные действия либо нарушение защитного предписания</a:t>
            </a:r>
            <a:endParaRPr lang="ru-RU" sz="1400" i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1479843"/>
            <a:ext cx="3168352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9.4 КоАП.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r>
              <a:rPr lang="ru-RU" sz="1400" b="1" i="1" dirty="0">
                <a:solidFill>
                  <a:schemeClr val="bg1"/>
                </a:solidFill>
              </a:rPr>
              <a:t>Невыполнение обязанностей по воспитанию </a:t>
            </a:r>
            <a:r>
              <a:rPr lang="ru-RU" sz="1400" b="1" i="1" dirty="0" smtClean="0">
                <a:solidFill>
                  <a:schemeClr val="bg1"/>
                </a:solidFill>
              </a:rPr>
              <a:t>детей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1673263"/>
            <a:ext cx="2908930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17.13 КоАП. </a:t>
            </a:r>
            <a:r>
              <a:rPr lang="ru-RU" sz="1400" b="1" i="1" dirty="0">
                <a:solidFill>
                  <a:schemeClr val="bg1"/>
                </a:solidFill>
              </a:rPr>
              <a:t>Неисполнение обязанностей по сопровождению или обеспечению сопровождения несовершеннолетнего в ночное время вне жилища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800" y="2473482"/>
            <a:ext cx="316835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37160"/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17.4 КоАП. </a:t>
            </a:r>
            <a:r>
              <a:rPr lang="ru-RU" sz="1400" b="1" i="1" dirty="0">
                <a:solidFill>
                  <a:schemeClr val="bg1"/>
                </a:solidFill>
              </a:rPr>
              <a:t>Вовлечение несовершеннолетнего в антиобщественное поведение</a:t>
            </a:r>
          </a:p>
          <a:p>
            <a:pPr marL="137160" indent="0">
              <a:buNone/>
            </a:pPr>
            <a:endParaRPr lang="ru-RU" sz="1400" b="1" i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290" y="4495130"/>
            <a:ext cx="2411760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159 УК</a:t>
            </a:r>
            <a:r>
              <a:rPr lang="ru-RU" sz="1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Оставление в опасности</a:t>
            </a:r>
          </a:p>
          <a:p>
            <a:pPr marL="137160" indent="0">
              <a:buNone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63498" y="3427589"/>
            <a:ext cx="8229600" cy="92211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родителей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4495090"/>
            <a:ext cx="2736304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Преступления против половой неприкосновенности или половой свободы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88702" y="4472230"/>
            <a:ext cx="2908930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172 УК</a:t>
            </a:r>
            <a:r>
              <a:rPr lang="ru-RU" sz="1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Вовлечение </a:t>
            </a:r>
            <a:r>
              <a:rPr lang="ru-RU" sz="1400" b="1" i="1" dirty="0">
                <a:solidFill>
                  <a:schemeClr val="bg1"/>
                </a:solidFill>
              </a:rPr>
              <a:t>несовершеннолетнего в совершение </a:t>
            </a:r>
            <a:r>
              <a:rPr lang="ru-RU" sz="1400" b="1" i="1" dirty="0" smtClean="0">
                <a:solidFill>
                  <a:schemeClr val="bg1"/>
                </a:solidFill>
              </a:rPr>
              <a:t>преступления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5426337"/>
            <a:ext cx="2736304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173 УК</a:t>
            </a:r>
            <a:r>
              <a:rPr lang="ru-RU" sz="1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i="1" dirty="0">
                <a:solidFill>
                  <a:schemeClr val="bg1"/>
                </a:solidFill>
              </a:rPr>
              <a:t>Вовлечение несовершеннолетнего в антиобщественное </a:t>
            </a:r>
            <a:r>
              <a:rPr lang="ru-RU" sz="1400" b="1" i="1" dirty="0" smtClean="0">
                <a:solidFill>
                  <a:schemeClr val="bg1"/>
                </a:solidFill>
              </a:rPr>
              <a:t>поведение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3928" y="5428722"/>
            <a:ext cx="4752528" cy="11695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174 УК.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Уклонение </a:t>
            </a:r>
            <a:r>
              <a:rPr lang="ru-RU" sz="1400" b="1" i="1" dirty="0">
                <a:solidFill>
                  <a:schemeClr val="bg1"/>
                </a:solidFill>
              </a:rPr>
              <a:t>родителей от содержания детей либо от возмещения расходов, затраченных государством на содержание детей, находящихся или находившихся на государственном </a:t>
            </a:r>
            <a:r>
              <a:rPr lang="ru-RU" sz="1400" b="1" i="1" dirty="0" smtClean="0">
                <a:solidFill>
                  <a:schemeClr val="bg1"/>
                </a:solidFill>
              </a:rPr>
              <a:t>обеспечении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5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889719"/>
              </p:ext>
            </p:extLst>
          </p:nvPr>
        </p:nvGraphicFramePr>
        <p:xfrm>
          <a:off x="-9138" y="1"/>
          <a:ext cx="91531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62978"/>
              </p:ext>
            </p:extLst>
          </p:nvPr>
        </p:nvGraphicFramePr>
        <p:xfrm>
          <a:off x="0" y="44624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16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5429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2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1190</Words>
  <Application>Microsoft Office PowerPoint</Application>
  <PresentationFormat>Экран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Правовая ОТВЕТСТВЕННОСТЬ РОДИТЕЛЕЙ  за ЖИЗНЬ и Здоровье несовершеннолетних </vt:lpstr>
      <vt:lpstr>Безопасность детей наше общее дело. Сохранение жизни и здоровья детей –  главная обязанность взрослых.</vt:lpstr>
      <vt:lpstr>Безопасность детей наше общее дело. Сохранение жизни и здоровья детей –  главная обязанность взрослых.</vt:lpstr>
      <vt:lpstr>Ответственность родителей за воспитание детей, обеспечение их безопасности</vt:lpstr>
      <vt:lpstr>Статьей 67 Кодекса Республики Беларусь о браке и семье и пунктом 1 Декрета №18 определены случаи ненадлежащего воспитания и содержания детей, нахождения детей в социально опасном положении, признания ребенка нуждающимся в государственной защите </vt:lpstr>
      <vt:lpstr> В настоящее время в Республике Беларусь за совершение противоправных поступков предусмотрены два вида ответственности: административная и уголовная</vt:lpstr>
      <vt:lpstr>Административная  ответственность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–  ответственность  родителей</dc:title>
  <dc:creator>505</dc:creator>
  <cp:lastModifiedBy>505</cp:lastModifiedBy>
  <cp:revision>84</cp:revision>
  <dcterms:created xsi:type="dcterms:W3CDTF">2019-04-14T15:03:35Z</dcterms:created>
  <dcterms:modified xsi:type="dcterms:W3CDTF">2020-06-16T06:18:25Z</dcterms:modified>
</cp:coreProperties>
</file>